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4439-8937-459B-B7EA-A55BB08D7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3DAD-A25F-4EA1-9E22-165ADFB12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3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4439-8937-459B-B7EA-A55BB08D7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3DAD-A25F-4EA1-9E22-165ADFB12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8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4439-8937-459B-B7EA-A55BB08D7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3DAD-A25F-4EA1-9E22-165ADFB12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66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6764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810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5736B6-7D1C-43E0-92C8-4D946DD0EA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4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4439-8937-459B-B7EA-A55BB08D7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3DAD-A25F-4EA1-9E22-165ADFB12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0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4439-8937-459B-B7EA-A55BB08D7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3DAD-A25F-4EA1-9E22-165ADFB12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4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4439-8937-459B-B7EA-A55BB08D7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3DAD-A25F-4EA1-9E22-165ADFB12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4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4439-8937-459B-B7EA-A55BB08D7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3DAD-A25F-4EA1-9E22-165ADFB12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8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4439-8937-459B-B7EA-A55BB08D7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3DAD-A25F-4EA1-9E22-165ADFB12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5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4439-8937-459B-B7EA-A55BB08D7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3DAD-A25F-4EA1-9E22-165ADFB12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6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4439-8937-459B-B7EA-A55BB08D7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3DAD-A25F-4EA1-9E22-165ADFB12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3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4439-8937-459B-B7EA-A55BB08D7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3DAD-A25F-4EA1-9E22-165ADFB12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42000">
              <a:srgbClr val="D49E6C"/>
            </a:gs>
            <a:gs pos="79000">
              <a:srgbClr val="A65528"/>
            </a:gs>
            <a:gs pos="100000">
              <a:srgbClr val="66301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E4439-8937-459B-B7EA-A55BB08D7CD5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63DAD-A25F-4EA1-9E22-165ADFB12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4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1812"/>
            <a:ext cx="7772400" cy="1470025"/>
          </a:xfrm>
        </p:spPr>
        <p:txBody>
          <a:bodyPr/>
          <a:lstStyle/>
          <a:p>
            <a:r>
              <a:rPr lang="en-US" dirty="0" smtClean="0"/>
              <a:t>Chapter 1 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828800"/>
            <a:ext cx="6400800" cy="1752600"/>
          </a:xfrm>
        </p:spPr>
        <p:txBody>
          <a:bodyPr/>
          <a:lstStyle/>
          <a:p>
            <a:r>
              <a:rPr lang="en-US" dirty="0" smtClean="0"/>
              <a:t>The Geographer’s World</a:t>
            </a:r>
            <a:endParaRPr lang="en-US" dirty="0"/>
          </a:p>
        </p:txBody>
      </p:sp>
      <p:pic>
        <p:nvPicPr>
          <p:cNvPr id="1026" name="Picture 2" descr="http://t2.gstatic.com/images?q=tbn:ANd9GcQ4HspQrhlELCUUjgP-o8fYeKJsK8kETzpD1Wc7cYchZNMHo1VVz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64873"/>
            <a:ext cx="401155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2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4675" y="228600"/>
            <a:ext cx="7994650" cy="2362200"/>
          </a:xfrm>
        </p:spPr>
        <p:txBody>
          <a:bodyPr/>
          <a:lstStyle/>
          <a:p>
            <a:pPr algn="ctr"/>
            <a:r>
              <a:rPr lang="en-US" sz="4800" b="1"/>
              <a:t>Quiz About</a:t>
            </a:r>
            <a:br>
              <a:rPr lang="en-US" sz="4800" b="1"/>
            </a:br>
            <a:r>
              <a:rPr lang="en-US" sz="4800" b="1"/>
              <a:t>The Five Themes of Geography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" y="3124200"/>
            <a:ext cx="8305800" cy="3200400"/>
          </a:xfrm>
        </p:spPr>
        <p:txBody>
          <a:bodyPr>
            <a:normAutofit lnSpcReduction="10000"/>
          </a:bodyPr>
          <a:lstStyle/>
          <a:p>
            <a:pPr>
              <a:lnSpc>
                <a:spcPct val="75000"/>
              </a:lnSpc>
            </a:pPr>
            <a:r>
              <a:rPr lang="en-US" sz="2800" dirty="0">
                <a:solidFill>
                  <a:schemeClr val="tx1"/>
                </a:solidFill>
              </a:rPr>
              <a:t>Click the bell to the left of the correct answer.</a:t>
            </a:r>
          </a:p>
          <a:p>
            <a:pPr>
              <a:lnSpc>
                <a:spcPct val="75000"/>
              </a:lnSpc>
            </a:pPr>
            <a:r>
              <a:rPr lang="en-US" sz="2800" dirty="0">
                <a:solidFill>
                  <a:schemeClr val="tx1"/>
                </a:solidFill>
              </a:rPr>
              <a:t>Applause will sound if the answer is correct.</a:t>
            </a:r>
          </a:p>
          <a:p>
            <a:pPr>
              <a:lnSpc>
                <a:spcPct val="75000"/>
              </a:lnSpc>
            </a:pPr>
            <a:r>
              <a:rPr lang="en-US" sz="2800" dirty="0">
                <a:solidFill>
                  <a:schemeClr val="tx1"/>
                </a:solidFill>
              </a:rPr>
              <a:t>A gong will sound if the answer is incorrect.</a:t>
            </a:r>
          </a:p>
          <a:p>
            <a:pPr>
              <a:lnSpc>
                <a:spcPct val="75000"/>
              </a:lnSpc>
            </a:pP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75000"/>
              </a:lnSpc>
            </a:pPr>
            <a:r>
              <a:rPr lang="en-US" sz="2800" dirty="0">
                <a:solidFill>
                  <a:schemeClr val="tx1"/>
                </a:solidFill>
              </a:rPr>
              <a:t>A key to the quiz follows the last slide.</a:t>
            </a:r>
          </a:p>
          <a:p>
            <a:pPr>
              <a:lnSpc>
                <a:spcPct val="75000"/>
              </a:lnSpc>
            </a:pPr>
            <a:r>
              <a:rPr lang="en-US" sz="2800" dirty="0">
                <a:solidFill>
                  <a:schemeClr val="tx1"/>
                </a:solidFill>
              </a:rPr>
              <a:t>You may continue answering each question until the correct answer is found.</a:t>
            </a:r>
          </a:p>
          <a:p>
            <a:pPr>
              <a:lnSpc>
                <a:spcPct val="75000"/>
              </a:lnSpc>
            </a:pPr>
            <a:endParaRPr lang="en-US" sz="2800" dirty="0">
              <a:solidFill>
                <a:schemeClr val="tx1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chemeClr val="tx1"/>
                </a:solidFill>
              </a:rPr>
              <a:t>Click on the orange arrow key to progress through the quiz</a:t>
            </a:r>
            <a:r>
              <a:rPr lang="en-US" sz="2800" dirty="0">
                <a:solidFill>
                  <a:schemeClr val="tx1"/>
                </a:solidFill>
              </a:rPr>
              <a:t>.             </a:t>
            </a:r>
          </a:p>
        </p:txBody>
      </p:sp>
      <p:sp>
        <p:nvSpPr>
          <p:cNvPr id="7168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172200"/>
            <a:ext cx="280988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86255"/>
      </p:ext>
    </p:extLst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15E58-B8BA-4657-9DCB-6A13B7ECE032}" type="slidenum">
              <a:rPr lang="en-US"/>
              <a:pPr/>
              <a:t>11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u="sng"/>
              <a:t>Question 1</a:t>
            </a:r>
            <a:br>
              <a:rPr lang="en-US" u="sng"/>
            </a:br>
            <a:r>
              <a:rPr lang="en-US"/>
              <a:t>Which of the following is </a:t>
            </a:r>
            <a:r>
              <a:rPr lang="en-US" b="1"/>
              <a:t>NOT</a:t>
            </a:r>
            <a:r>
              <a:rPr lang="en-US"/>
              <a:t> a geography theme?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438400"/>
            <a:ext cx="3810000" cy="379095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/>
              <a:t>A. movement</a:t>
            </a:r>
          </a:p>
          <a:p>
            <a:pPr marL="533400" indent="-533400"/>
            <a:endParaRPr lang="en-US"/>
          </a:p>
          <a:p>
            <a:pPr marL="533400" indent="-533400">
              <a:buFont typeface="Wingdings" pitchFamily="2" charset="2"/>
              <a:buNone/>
            </a:pPr>
            <a:endParaRPr lang="en-US"/>
          </a:p>
          <a:p>
            <a:pPr marL="533400" indent="-533400">
              <a:buFont typeface="Wingdings" pitchFamily="2" charset="2"/>
              <a:buNone/>
            </a:pPr>
            <a:r>
              <a:rPr lang="en-US"/>
              <a:t>C. region</a:t>
            </a:r>
          </a:p>
          <a:p>
            <a:pPr marL="533400" indent="-533400">
              <a:buFont typeface="Wingdings" pitchFamily="2" charset="2"/>
              <a:buNone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362200"/>
            <a:ext cx="4572000" cy="3810000"/>
          </a:xfrm>
        </p:spPr>
        <p:txBody>
          <a:bodyPr/>
          <a:lstStyle/>
          <a:p>
            <a:pPr marL="628650" indent="-628650">
              <a:buFont typeface="Wingdings" pitchFamily="2" charset="2"/>
              <a:buNone/>
            </a:pPr>
            <a:r>
              <a:rPr lang="en-US"/>
              <a:t>B. human-environmental interaction</a:t>
            </a:r>
          </a:p>
          <a:p>
            <a:pPr marL="628650" indent="-628650">
              <a:buFont typeface="Wingdings" pitchFamily="2" charset="2"/>
              <a:buNone/>
            </a:pPr>
            <a:endParaRPr lang="en-US"/>
          </a:p>
          <a:p>
            <a:pPr marL="628650" indent="-628650">
              <a:buFont typeface="Wingdings" pitchFamily="2" charset="2"/>
              <a:buNone/>
            </a:pPr>
            <a:r>
              <a:rPr lang="en-US"/>
              <a:t>D. people</a:t>
            </a:r>
          </a:p>
        </p:txBody>
      </p:sp>
      <p:pic>
        <p:nvPicPr>
          <p:cNvPr id="72709" name="CHIM107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43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0" name="j0211076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1" name="CHIM107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2" name="CHIM107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4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096000"/>
            <a:ext cx="357188" cy="762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47575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7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8" fill="hold"/>
                                        <p:tgtEl>
                                          <p:spTgt spid="727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0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70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7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716" fill="hold"/>
                                        <p:tgtEl>
                                          <p:spTgt spid="727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710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27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38" fill="hold"/>
                                        <p:tgtEl>
                                          <p:spTgt spid="727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1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711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27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138" fill="hold"/>
                                        <p:tgtEl>
                                          <p:spTgt spid="727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2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71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14AF-71EC-4C53-95C7-3943DD2A6A5F}" type="slidenum">
              <a:rPr lang="en-US"/>
              <a:pPr/>
              <a:t>12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600" u="sng"/>
              <a:t>Question 2</a:t>
            </a:r>
            <a:r>
              <a:rPr lang="en-US" sz="3600"/>
              <a:t> </a:t>
            </a:r>
            <a:br>
              <a:rPr lang="en-US" sz="3600"/>
            </a:br>
            <a:r>
              <a:rPr lang="en-US" sz="3600"/>
              <a:t> Which of the following is an example of Human-Environmental Interaction?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286000"/>
            <a:ext cx="3810000" cy="379095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/>
              <a:t>A. getting the mail</a:t>
            </a:r>
          </a:p>
          <a:p>
            <a:pPr marL="533400" indent="-533400"/>
            <a:endParaRPr lang="en-US"/>
          </a:p>
          <a:p>
            <a:pPr marL="533400" indent="-533400">
              <a:buFont typeface="Wingdings" pitchFamily="2" charset="2"/>
              <a:buNone/>
            </a:pPr>
            <a:endParaRPr lang="en-US"/>
          </a:p>
          <a:p>
            <a:pPr marL="533400" indent="-533400">
              <a:buFont typeface="Wingdings" pitchFamily="2" charset="2"/>
              <a:buNone/>
            </a:pPr>
            <a:r>
              <a:rPr lang="en-US"/>
              <a:t>C. playing Gameboy</a:t>
            </a:r>
          </a:p>
          <a:p>
            <a:pPr marL="533400" indent="-533400">
              <a:buFont typeface="Wingdings" pitchFamily="2" charset="2"/>
              <a:buNone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286000"/>
            <a:ext cx="3810000" cy="3810000"/>
          </a:xfrm>
        </p:spPr>
        <p:txBody>
          <a:bodyPr/>
          <a:lstStyle/>
          <a:p>
            <a:pPr marL="628650" indent="-628650">
              <a:buFont typeface="Wingdings" pitchFamily="2" charset="2"/>
              <a:buNone/>
            </a:pPr>
            <a:r>
              <a:rPr lang="en-US"/>
              <a:t>B. watching TV</a:t>
            </a:r>
          </a:p>
          <a:p>
            <a:pPr marL="628650" indent="-628650">
              <a:buFont typeface="Wingdings" pitchFamily="2" charset="2"/>
              <a:buNone/>
            </a:pPr>
            <a:endParaRPr lang="en-US"/>
          </a:p>
          <a:p>
            <a:pPr marL="628650" indent="-628650">
              <a:buFont typeface="Wingdings" pitchFamily="2" charset="2"/>
              <a:buNone/>
            </a:pPr>
            <a:endParaRPr lang="en-US"/>
          </a:p>
          <a:p>
            <a:pPr marL="628650" indent="-628650">
              <a:buFont typeface="Wingdings" pitchFamily="2" charset="2"/>
              <a:buNone/>
            </a:pPr>
            <a:r>
              <a:rPr lang="en-US"/>
              <a:t>D. Rainforest Clearing</a:t>
            </a:r>
          </a:p>
        </p:txBody>
      </p:sp>
      <p:pic>
        <p:nvPicPr>
          <p:cNvPr id="73733" name="j0211091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4" name="CHIM1091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5" name="CHIM1092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43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6" name="CHIM1093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8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172200"/>
            <a:ext cx="280988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17355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3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737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3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373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37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38" fill="hold"/>
                                        <p:tgtEl>
                                          <p:spTgt spid="737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3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373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3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38" fill="hold"/>
                                        <p:tgtEl>
                                          <p:spTgt spid="737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3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3735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3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138" fill="hold"/>
                                        <p:tgtEl>
                                          <p:spTgt spid="737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36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373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ABA9-3199-40DB-9E12-B9F06C3F8715}" type="slidenum">
              <a:rPr lang="en-US"/>
              <a:pPr/>
              <a:t>13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286000"/>
            <a:ext cx="3810000" cy="379095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dirty="0"/>
              <a:t>A. </a:t>
            </a:r>
            <a:r>
              <a:rPr lang="en-US" dirty="0" err="1"/>
              <a:t>Geographica</a:t>
            </a:r>
            <a:r>
              <a:rPr lang="en-US" dirty="0"/>
              <a:t> Institute</a:t>
            </a:r>
          </a:p>
          <a:p>
            <a:pPr marL="533400" indent="-533400"/>
            <a:endParaRPr lang="en-US" dirty="0"/>
          </a:p>
          <a:p>
            <a:pPr marL="533400" indent="-533400">
              <a:buFont typeface="Wingdings" pitchFamily="2" charset="2"/>
              <a:buNone/>
            </a:pPr>
            <a:endParaRPr lang="en-US" dirty="0" smtClean="0"/>
          </a:p>
          <a:p>
            <a:pPr marL="533400" indent="-533400">
              <a:buFont typeface="Wingdings" pitchFamily="2" charset="2"/>
              <a:buNone/>
            </a:pPr>
            <a:r>
              <a:rPr lang="en-US" dirty="0" smtClean="0"/>
              <a:t>C</a:t>
            </a:r>
            <a:r>
              <a:rPr lang="en-US" dirty="0"/>
              <a:t>. Mr. Stratton created everything</a:t>
            </a:r>
          </a:p>
          <a:p>
            <a:pPr marL="533400" indent="-53340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286000"/>
            <a:ext cx="4419600" cy="3810000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</a:pPr>
            <a:r>
              <a:rPr lang="en-US" dirty="0"/>
              <a:t>B. National Geographic Society</a:t>
            </a:r>
          </a:p>
          <a:p>
            <a:pPr marL="571500" indent="-571500">
              <a:buFont typeface="Wingdings" pitchFamily="2" charset="2"/>
              <a:buNone/>
            </a:pPr>
            <a:endParaRPr lang="en-US" dirty="0"/>
          </a:p>
          <a:p>
            <a:pPr marL="571500" indent="-571500">
              <a:buFont typeface="Wingdings" pitchFamily="2" charset="2"/>
              <a:buNone/>
            </a:pPr>
            <a:r>
              <a:rPr lang="en-US" dirty="0"/>
              <a:t>D. Social Studies Teachers of America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9144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600" u="sng"/>
              <a:t>Question 3</a:t>
            </a:r>
            <a:br>
              <a:rPr lang="en-US" sz="3600" u="sng"/>
            </a:br>
            <a:r>
              <a:rPr lang="en-US" sz="3600"/>
              <a:t>Which of the following helped create the 5 Themes of Geography?</a:t>
            </a:r>
          </a:p>
        </p:txBody>
      </p:sp>
      <p:pic>
        <p:nvPicPr>
          <p:cNvPr id="74757" name="j0211091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43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8" name="CHIM1093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9" name="CHIM1094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0" name="CHIM1095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6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172200"/>
            <a:ext cx="357188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28151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47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747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75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47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38" fill="hold"/>
                                        <p:tgtEl>
                                          <p:spTgt spid="747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75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47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38" fill="hold"/>
                                        <p:tgtEl>
                                          <p:spTgt spid="747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759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47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138" fill="hold"/>
                                        <p:tgtEl>
                                          <p:spTgt spid="747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0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760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7403-232C-4AD4-B409-E5DD9E13B6EA}" type="slidenum">
              <a:rPr lang="en-US"/>
              <a:pPr/>
              <a:t>14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839200" cy="1143000"/>
          </a:xfrm>
        </p:spPr>
        <p:txBody>
          <a:bodyPr/>
          <a:lstStyle/>
          <a:p>
            <a:r>
              <a:rPr lang="en-US" sz="2800" u="sng"/>
              <a:t>Question 4</a:t>
            </a:r>
            <a:br>
              <a:rPr lang="en-US" sz="2800" u="sng"/>
            </a:br>
            <a:r>
              <a:rPr lang="en-US" sz="2800"/>
              <a:t> Which of the following is an example of </a:t>
            </a:r>
            <a:r>
              <a:rPr lang="en-US" sz="1800"/>
              <a:t>PLACE</a:t>
            </a:r>
            <a:r>
              <a:rPr lang="en-US" sz="2800"/>
              <a:t>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362200"/>
            <a:ext cx="3810000" cy="379095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dirty="0"/>
              <a:t>A. Deep South</a:t>
            </a:r>
          </a:p>
          <a:p>
            <a:pPr marL="533400" indent="-533400"/>
            <a:endParaRPr lang="en-US" dirty="0"/>
          </a:p>
          <a:p>
            <a:pPr marL="533400" indent="-533400"/>
            <a:endParaRPr lang="en-US" dirty="0"/>
          </a:p>
          <a:p>
            <a:pPr marL="533400" indent="-533400">
              <a:buFont typeface="Wingdings" pitchFamily="2" charset="2"/>
              <a:buNone/>
            </a:pPr>
            <a:r>
              <a:rPr lang="en-US" dirty="0"/>
              <a:t>C. Dodge County Middle School</a:t>
            </a:r>
          </a:p>
          <a:p>
            <a:pPr marL="533400" indent="-53340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362200"/>
            <a:ext cx="3810000" cy="3810000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</a:pPr>
            <a:r>
              <a:rPr lang="en-US" dirty="0"/>
              <a:t>B. </a:t>
            </a:r>
            <a:r>
              <a:rPr lang="en-US" dirty="0" smtClean="0"/>
              <a:t>Camels</a:t>
            </a:r>
            <a:endParaRPr lang="en-US" dirty="0"/>
          </a:p>
          <a:p>
            <a:pPr marL="571500" indent="-571500">
              <a:buFont typeface="Wingdings" pitchFamily="2" charset="2"/>
              <a:buNone/>
            </a:pPr>
            <a:endParaRPr lang="en-US" dirty="0"/>
          </a:p>
          <a:p>
            <a:pPr marL="571500" indent="-571500">
              <a:buFont typeface="Wingdings" pitchFamily="2" charset="2"/>
              <a:buNone/>
            </a:pPr>
            <a:endParaRPr lang="en-US" dirty="0"/>
          </a:p>
          <a:p>
            <a:pPr marL="571500" indent="-571500">
              <a:buFont typeface="Wingdings" pitchFamily="2" charset="2"/>
              <a:buNone/>
            </a:pPr>
            <a:r>
              <a:rPr lang="en-US" dirty="0"/>
              <a:t>D. </a:t>
            </a:r>
            <a:r>
              <a:rPr lang="en-US" dirty="0" smtClean="0"/>
              <a:t>A landfill</a:t>
            </a:r>
            <a:endParaRPr lang="en-US" dirty="0"/>
          </a:p>
        </p:txBody>
      </p:sp>
      <p:pic>
        <p:nvPicPr>
          <p:cNvPr id="75781" name="CHIM109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91" y="4038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2" name="CHIM110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9381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3" name="CHIM110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982" y="4038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4" name="j0211107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6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172200"/>
            <a:ext cx="357188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06380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57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8" fill="hold"/>
                                        <p:tgtEl>
                                          <p:spTgt spid="757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578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57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38" fill="hold"/>
                                        <p:tgtEl>
                                          <p:spTgt spid="757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2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5782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57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38" fill="hold"/>
                                        <p:tgtEl>
                                          <p:spTgt spid="757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3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5783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57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4716" fill="hold"/>
                                        <p:tgtEl>
                                          <p:spTgt spid="757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4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578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72D3-DC15-439F-8A57-FE7F52EBD3EB}" type="slidenum">
              <a:rPr lang="en-US"/>
              <a:pPr/>
              <a:t>15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305800" cy="1143000"/>
          </a:xfrm>
        </p:spPr>
        <p:txBody>
          <a:bodyPr/>
          <a:lstStyle/>
          <a:p>
            <a:r>
              <a:rPr lang="en-US" sz="2800" u="sng"/>
              <a:t>Question 5</a:t>
            </a:r>
            <a:r>
              <a:rPr lang="en-US" sz="2800"/>
              <a:t> </a:t>
            </a:r>
            <a:br>
              <a:rPr lang="en-US" sz="2800"/>
            </a:br>
            <a:r>
              <a:rPr lang="en-US" sz="2800"/>
              <a:t>Which of the following is NOT an example of Location?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524125"/>
            <a:ext cx="3810000" cy="379095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dirty="0"/>
              <a:t>A. Springfield, Missouri</a:t>
            </a:r>
          </a:p>
          <a:p>
            <a:pPr marL="533400" indent="-533400"/>
            <a:endParaRPr lang="en-US" dirty="0"/>
          </a:p>
          <a:p>
            <a:pPr marL="533400" indent="-533400">
              <a:buFont typeface="Wingdings" pitchFamily="2" charset="2"/>
              <a:buNone/>
            </a:pPr>
            <a:endParaRPr lang="en-US" dirty="0" smtClean="0"/>
          </a:p>
          <a:p>
            <a:pPr marL="533400" indent="-533400">
              <a:buFont typeface="Wingdings" pitchFamily="2" charset="2"/>
              <a:buNone/>
            </a:pPr>
            <a:r>
              <a:rPr lang="en-US" dirty="0" smtClean="0"/>
              <a:t>C</a:t>
            </a:r>
            <a:r>
              <a:rPr lang="en-US" dirty="0"/>
              <a:t>. 35* N – 117* W</a:t>
            </a:r>
          </a:p>
          <a:p>
            <a:pPr marL="533400" indent="-53340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514600"/>
            <a:ext cx="4114800" cy="3810000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</a:pPr>
            <a:r>
              <a:rPr lang="en-US" dirty="0"/>
              <a:t>B. 	</a:t>
            </a:r>
            <a:r>
              <a:rPr lang="en-US" sz="2000" dirty="0"/>
              <a:t>Dodge County Middle School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000" dirty="0"/>
              <a:t>	1103 Herman Ave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000" dirty="0"/>
              <a:t>	Eastman, GA  31023</a:t>
            </a:r>
          </a:p>
          <a:p>
            <a:pPr marL="571500" indent="-571500">
              <a:buFont typeface="Wingdings" pitchFamily="2" charset="2"/>
              <a:buNone/>
            </a:pPr>
            <a:endParaRPr lang="en-US" sz="2000" dirty="0"/>
          </a:p>
          <a:p>
            <a:pPr marL="571500" indent="-571500">
              <a:buFont typeface="Wingdings" pitchFamily="2" charset="2"/>
              <a:buNone/>
            </a:pPr>
            <a:r>
              <a:rPr lang="en-US" dirty="0" smtClean="0"/>
              <a:t>D</a:t>
            </a:r>
            <a:r>
              <a:rPr lang="en-US" dirty="0"/>
              <a:t>. the hills</a:t>
            </a:r>
          </a:p>
        </p:txBody>
      </p:sp>
      <p:pic>
        <p:nvPicPr>
          <p:cNvPr id="76805" name="CHIM110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46" y="411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6" name="CHIM110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182" y="260465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7" name="CHIM111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46" y="260465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8" name="j0211107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255" y="426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10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1000" y="6172200"/>
            <a:ext cx="357188" cy="685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69725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68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8" fill="hold"/>
                                        <p:tgtEl>
                                          <p:spTgt spid="768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80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68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38" fill="hold"/>
                                        <p:tgtEl>
                                          <p:spTgt spid="768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80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68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38" fill="hold"/>
                                        <p:tgtEl>
                                          <p:spTgt spid="768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807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68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4716" fill="hold"/>
                                        <p:tgtEl>
                                          <p:spTgt spid="768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8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808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1C4B-82E1-4048-8212-C5B04FD1BFC6}" type="slidenum">
              <a:rPr lang="en-US"/>
              <a:pPr/>
              <a:t>16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447800"/>
          </a:xfrm>
        </p:spPr>
        <p:txBody>
          <a:bodyPr>
            <a:normAutofit fontScale="90000"/>
          </a:bodyPr>
          <a:lstStyle/>
          <a:p>
            <a:r>
              <a:rPr lang="en-US" sz="3600" u="sng"/>
              <a:t>Question 6</a:t>
            </a:r>
            <a:r>
              <a:rPr lang="en-US" sz="3600"/>
              <a:t/>
            </a:r>
            <a:br>
              <a:rPr lang="en-US" sz="3600"/>
            </a:br>
            <a:r>
              <a:rPr lang="en-US" sz="3600"/>
              <a:t>Which of </a:t>
            </a:r>
            <a:r>
              <a:rPr lang="en-US" sz="3200"/>
              <a:t>the</a:t>
            </a:r>
            <a:r>
              <a:rPr lang="en-US" sz="3600"/>
              <a:t> following is an example of region?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362200"/>
            <a:ext cx="3810000" cy="379095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dirty="0"/>
              <a:t>A. </a:t>
            </a:r>
            <a:r>
              <a:rPr lang="en-US" dirty="0" smtClean="0"/>
              <a:t>Shopping Mall</a:t>
            </a:r>
            <a:endParaRPr lang="en-US" dirty="0"/>
          </a:p>
          <a:p>
            <a:pPr marL="533400" indent="-533400"/>
            <a:endParaRPr lang="en-US" dirty="0"/>
          </a:p>
          <a:p>
            <a:pPr marL="533400" indent="-533400">
              <a:buFont typeface="Wingdings" pitchFamily="2" charset="2"/>
              <a:buNone/>
            </a:pPr>
            <a:endParaRPr lang="en-US" dirty="0"/>
          </a:p>
          <a:p>
            <a:pPr marL="533400" indent="-533400">
              <a:buFont typeface="Wingdings" pitchFamily="2" charset="2"/>
              <a:buNone/>
            </a:pPr>
            <a:r>
              <a:rPr lang="en-US" dirty="0"/>
              <a:t>C. United States</a:t>
            </a:r>
          </a:p>
          <a:p>
            <a:pPr marL="533400" indent="-53340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362200"/>
            <a:ext cx="3810000" cy="3810000"/>
          </a:xfrm>
        </p:spPr>
        <p:txBody>
          <a:bodyPr/>
          <a:lstStyle/>
          <a:p>
            <a:pPr marL="628650" indent="-628650">
              <a:buFont typeface="Wingdings" pitchFamily="2" charset="2"/>
              <a:buNone/>
            </a:pPr>
            <a:r>
              <a:rPr lang="en-US" dirty="0"/>
              <a:t>B. South America</a:t>
            </a:r>
          </a:p>
          <a:p>
            <a:pPr marL="628650" indent="-628650">
              <a:buFont typeface="Wingdings" pitchFamily="2" charset="2"/>
              <a:buNone/>
            </a:pPr>
            <a:endParaRPr lang="en-US" dirty="0"/>
          </a:p>
          <a:p>
            <a:pPr marL="628650" indent="-628650">
              <a:buFont typeface="Wingdings" pitchFamily="2" charset="2"/>
              <a:buNone/>
            </a:pPr>
            <a:endParaRPr lang="en-US" dirty="0"/>
          </a:p>
          <a:p>
            <a:pPr marL="628650" indent="-628650">
              <a:buFont typeface="Wingdings" pitchFamily="2" charset="2"/>
              <a:buNone/>
            </a:pPr>
            <a:r>
              <a:rPr lang="en-US" dirty="0"/>
              <a:t>D. The Midwest</a:t>
            </a:r>
          </a:p>
        </p:txBody>
      </p:sp>
      <p:pic>
        <p:nvPicPr>
          <p:cNvPr id="77829" name="CHIM111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30" name="CHIM1111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43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31" name="CHIM112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32" name="j0211123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34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6248400"/>
            <a:ext cx="280988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3113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78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8" fill="hold"/>
                                        <p:tgtEl>
                                          <p:spTgt spid="778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2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82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78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38" fill="hold"/>
                                        <p:tgtEl>
                                          <p:spTgt spid="778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3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830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78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38" fill="hold"/>
                                        <p:tgtEl>
                                          <p:spTgt spid="778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31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831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8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4716" fill="hold"/>
                                        <p:tgtEl>
                                          <p:spTgt spid="778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32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832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CA16-385A-436B-8802-C75455939B70}" type="slidenum">
              <a:rPr lang="en-US"/>
              <a:pPr/>
              <a:t>17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sz="2800" u="sng"/>
              <a:t>Question 7</a:t>
            </a:r>
            <a:br>
              <a:rPr lang="en-US" sz="2800" u="sng"/>
            </a:br>
            <a:r>
              <a:rPr lang="en-US" sz="2800"/>
              <a:t> What is the name of a person who studies the earth and everything on it?</a:t>
            </a:r>
            <a:r>
              <a:rPr lang="en-US"/>
              <a:t>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286000"/>
            <a:ext cx="3505200" cy="379095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/>
              <a:t>A. Photographer</a:t>
            </a:r>
          </a:p>
          <a:p>
            <a:pPr marL="533400" indent="-533400"/>
            <a:endParaRPr lang="en-US"/>
          </a:p>
          <a:p>
            <a:pPr marL="533400" indent="-533400"/>
            <a:endParaRPr lang="en-US"/>
          </a:p>
          <a:p>
            <a:pPr marL="533400" indent="-533400">
              <a:buFont typeface="Wingdings" pitchFamily="2" charset="2"/>
              <a:buNone/>
            </a:pPr>
            <a:r>
              <a:rPr lang="en-US"/>
              <a:t>C. Geographer</a:t>
            </a:r>
          </a:p>
          <a:p>
            <a:pPr marL="533400" indent="-533400">
              <a:buFont typeface="Wingdings" pitchFamily="2" charset="2"/>
              <a:buNone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2362200"/>
            <a:ext cx="3810000" cy="3810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B. Cartographer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D. Mapographer</a:t>
            </a:r>
          </a:p>
        </p:txBody>
      </p:sp>
      <p:pic>
        <p:nvPicPr>
          <p:cNvPr id="78853" name="CHIM112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4" name="CHIM112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43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5" name="CHIM112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6" name="j0211123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8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1000" y="6324600"/>
            <a:ext cx="2809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33544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88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8" fill="hold"/>
                                        <p:tgtEl>
                                          <p:spTgt spid="788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5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85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88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38" fill="hold"/>
                                        <p:tgtEl>
                                          <p:spTgt spid="788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5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85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88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38" fill="hold"/>
                                        <p:tgtEl>
                                          <p:spTgt spid="788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5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855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88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4716" fill="hold"/>
                                        <p:tgtEl>
                                          <p:spTgt spid="788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56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856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C9A6-5C95-41B9-8D85-842703016931}" type="slidenum">
              <a:rPr lang="en-US"/>
              <a:pPr/>
              <a:t>18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Question 8</a:t>
            </a:r>
            <a:br>
              <a:rPr lang="en-US" sz="3600" dirty="0" smtClean="0"/>
            </a:br>
            <a:r>
              <a:rPr lang="en-US" sz="3600" dirty="0" smtClean="0"/>
              <a:t>T </a:t>
            </a:r>
            <a:r>
              <a:rPr lang="en-US" sz="3600" dirty="0"/>
              <a:t>or F.  The </a:t>
            </a:r>
            <a:r>
              <a:rPr lang="en-US" sz="3600" dirty="0" smtClean="0"/>
              <a:t>Sahel </a:t>
            </a:r>
            <a:r>
              <a:rPr lang="en-US" sz="3600" dirty="0"/>
              <a:t>has recently gone to electric vehicles to reduce pollution.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514600"/>
            <a:ext cx="3810000" cy="4114800"/>
          </a:xfrm>
        </p:spPr>
        <p:txBody>
          <a:bodyPr/>
          <a:lstStyle/>
          <a:p>
            <a:r>
              <a:rPr lang="en-US" sz="2800"/>
              <a:t>True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/>
              <a:t>False</a:t>
            </a:r>
          </a:p>
        </p:txBody>
      </p:sp>
      <p:pic>
        <p:nvPicPr>
          <p:cNvPr id="88068" name="j0211123.wav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4191000"/>
            <a:ext cx="304800" cy="30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8070" name="CHIM1125.WAV">
            <a:hlinkClick r:id="" action="ppaction://media"/>
          </p:cNvPr>
          <p:cNvPicPr>
            <a:picLocks noGrp="1" noRot="1" noChangeAspect="1" noChangeArrowheads="1"/>
          </p:cNvPicPr>
          <p:nvPr>
            <p:ph sz="quarter" idx="3"/>
            <a:wavAudioFile r:embed="rId2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2667000"/>
            <a:ext cx="304800" cy="30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987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8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880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6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06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8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38" fill="hold"/>
                                        <p:tgtEl>
                                          <p:spTgt spid="880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070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E2D6-BB65-4C69-8BF8-9264EEAD6D6D}" type="slidenum">
              <a:rPr lang="en-US"/>
              <a:pPr/>
              <a:t>19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Question 9</a:t>
            </a:r>
            <a:br>
              <a:rPr lang="en-US" sz="3600" dirty="0" smtClean="0"/>
            </a:br>
            <a:r>
              <a:rPr lang="en-US" sz="3600" dirty="0" smtClean="0"/>
              <a:t>Which </a:t>
            </a:r>
            <a:r>
              <a:rPr lang="en-US" sz="3600" dirty="0"/>
              <a:t>of the following </a:t>
            </a:r>
            <a:r>
              <a:rPr lang="en-US" sz="3600" dirty="0" smtClean="0"/>
              <a:t>occupations is </a:t>
            </a:r>
            <a:r>
              <a:rPr lang="en-US" sz="3600" dirty="0"/>
              <a:t>an example of Human Geography?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514600"/>
            <a:ext cx="7010400" cy="2819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A. </a:t>
            </a:r>
            <a:r>
              <a:rPr lang="en-US" sz="2800" dirty="0" smtClean="0"/>
              <a:t>cartographer</a:t>
            </a:r>
            <a:r>
              <a:rPr lang="en-US" sz="2800" dirty="0"/>
              <a:t>		B.  </a:t>
            </a:r>
            <a:r>
              <a:rPr lang="en-US" sz="2800" dirty="0" smtClean="0"/>
              <a:t>Meteorologists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C. </a:t>
            </a:r>
            <a:r>
              <a:rPr lang="en-US" sz="2800" dirty="0" smtClean="0"/>
              <a:t>Seismologists</a:t>
            </a:r>
            <a:r>
              <a:rPr lang="en-US" sz="2800" dirty="0"/>
              <a:t>		</a:t>
            </a:r>
            <a:r>
              <a:rPr lang="en-US" sz="2800" dirty="0" smtClean="0"/>
              <a:t>D</a:t>
            </a:r>
            <a:r>
              <a:rPr lang="en-US" sz="2800" dirty="0"/>
              <a:t>. </a:t>
            </a:r>
            <a:r>
              <a:rPr lang="en-US" sz="2800" dirty="0" smtClean="0"/>
              <a:t>Urban Planner</a:t>
            </a:r>
            <a:endParaRPr lang="en-US" sz="2800" dirty="0"/>
          </a:p>
        </p:txBody>
      </p:sp>
      <p:pic>
        <p:nvPicPr>
          <p:cNvPr id="90121" name="j021114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CHIM1125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872" y="2646218"/>
            <a:ext cx="304800" cy="30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CHIM1125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872" y="3657600"/>
            <a:ext cx="304800" cy="30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CHIM1125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18509"/>
            <a:ext cx="304800" cy="30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97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901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2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12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3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3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13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do Geographer’s look at the world?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arabicPeriod"/>
            </a:pPr>
            <a:r>
              <a:rPr lang="en-US" dirty="0" smtClean="0"/>
              <a:t>Five Themes of Geography</a:t>
            </a:r>
            <a:endParaRPr lang="en-US" dirty="0"/>
          </a:p>
          <a:p>
            <a:pPr marL="914400" lvl="1" indent="-514350">
              <a:buAutoNum type="alphaLcPeriod"/>
            </a:pPr>
            <a:r>
              <a:rPr lang="en-US" dirty="0" smtClean="0"/>
              <a:t>Location</a:t>
            </a:r>
          </a:p>
          <a:p>
            <a:pPr marL="1257300" lvl="2" indent="-457200">
              <a:buAutoNum type="arabicPeriod"/>
            </a:pPr>
            <a:r>
              <a:rPr lang="en-US" dirty="0" smtClean="0"/>
              <a:t>Absolute Location</a:t>
            </a:r>
          </a:p>
          <a:p>
            <a:pPr marL="1714500" lvl="3" indent="-457200">
              <a:buAutoNum type="alphaLcPeriod"/>
            </a:pPr>
            <a:r>
              <a:rPr lang="en-US" dirty="0" smtClean="0"/>
              <a:t>Latitude and Longitude</a:t>
            </a:r>
          </a:p>
          <a:p>
            <a:pPr marL="1714500" lvl="3" indent="-457200">
              <a:buAutoNum type="alphaLcPeriod"/>
            </a:pPr>
            <a:r>
              <a:rPr lang="en-US" dirty="0" smtClean="0"/>
              <a:t>AKA site</a:t>
            </a:r>
          </a:p>
          <a:p>
            <a:pPr marL="1714500" lvl="3" indent="-457200">
              <a:buAutoNum type="alphaLcPeriod"/>
            </a:pP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Find the absolute location of Salem Missouri?</a:t>
            </a:r>
          </a:p>
        </p:txBody>
      </p:sp>
      <p:pic>
        <p:nvPicPr>
          <p:cNvPr id="2050" name="Picture 2" descr="http://t3.gstatic.com/images?q=tbn:ANd9GcSUGDWc1HuYoFp01SWDzed9rdeIPYePoq29K993SeLZq2UEw99K:geographyworldonline.com/tutorial/latitudelongitu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91000"/>
            <a:ext cx="4452815" cy="2431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20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E2D6-BB65-4C69-8BF8-9264EEAD6D6D}" type="slidenum">
              <a:rPr lang="en-US"/>
              <a:pPr/>
              <a:t>20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Question 10</a:t>
            </a:r>
            <a:br>
              <a:rPr lang="en-US" sz="3600" dirty="0" smtClean="0"/>
            </a:br>
            <a:r>
              <a:rPr lang="en-US" sz="3600" dirty="0" smtClean="0"/>
              <a:t>Which of the following is a positive contribution </a:t>
            </a:r>
            <a:r>
              <a:rPr lang="en-US" sz="3200" dirty="0" smtClean="0"/>
              <a:t>in </a:t>
            </a:r>
            <a:r>
              <a:rPr lang="en-US" sz="3200" dirty="0"/>
              <a:t>the interaction between people and their environment</a:t>
            </a:r>
            <a:r>
              <a:rPr lang="en-US" sz="3600" dirty="0" smtClean="0"/>
              <a:t>?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514600"/>
            <a:ext cx="7010400" cy="2819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A. </a:t>
            </a:r>
            <a:r>
              <a:rPr lang="en-US" sz="2800" dirty="0" smtClean="0"/>
              <a:t>A new road</a:t>
            </a:r>
            <a:r>
              <a:rPr lang="en-US" sz="2800" dirty="0"/>
              <a:t>		B.  </a:t>
            </a:r>
            <a:r>
              <a:rPr lang="en-US" sz="2800" dirty="0" smtClean="0"/>
              <a:t>A landfill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C. </a:t>
            </a:r>
            <a:r>
              <a:rPr lang="en-US" sz="2800" dirty="0" smtClean="0"/>
              <a:t>irrigation</a:t>
            </a:r>
            <a:r>
              <a:rPr lang="en-US" sz="2800" dirty="0"/>
              <a:t>			</a:t>
            </a:r>
            <a:r>
              <a:rPr lang="en-US" sz="2800" dirty="0" smtClean="0"/>
              <a:t>D</a:t>
            </a:r>
            <a:r>
              <a:rPr lang="en-US" sz="2800" dirty="0"/>
              <a:t>. </a:t>
            </a:r>
            <a:r>
              <a:rPr lang="en-US" sz="2800" dirty="0" smtClean="0"/>
              <a:t>build a new house</a:t>
            </a:r>
            <a:endParaRPr lang="en-US" sz="2800" dirty="0"/>
          </a:p>
        </p:txBody>
      </p:sp>
      <p:pic>
        <p:nvPicPr>
          <p:cNvPr id="90120" name="j021113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09" y="365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CHIM1125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1945" y="2646218"/>
            <a:ext cx="304800" cy="30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CHIM1125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3657600"/>
            <a:ext cx="304800" cy="30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CHIM1125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HIM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2646218"/>
            <a:ext cx="304800" cy="304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95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6" fill="hold"/>
                                        <p:tgtEl>
                                          <p:spTgt spid="901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2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12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3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3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13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277" y="27709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do Geographer’s look at the world?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 Relative Location</a:t>
            </a:r>
          </a:p>
          <a:p>
            <a:pPr marL="1714500" lvl="3" indent="-457200">
              <a:buAutoNum type="alphaLcPeriod"/>
            </a:pPr>
            <a:r>
              <a:rPr lang="en-US" dirty="0" smtClean="0"/>
              <a:t>A position of a place in relation to another</a:t>
            </a:r>
          </a:p>
          <a:p>
            <a:pPr marL="1714500" lvl="3" indent="-457200">
              <a:buAutoNum type="alphaLcPeriod"/>
            </a:pPr>
            <a:r>
              <a:rPr lang="en-US" dirty="0" smtClean="0"/>
              <a:t>AKA situation</a:t>
            </a:r>
          </a:p>
          <a:p>
            <a:pPr marL="1714500" lvl="3" indent="-457200">
              <a:buAutoNum type="alphaLcPeriod"/>
            </a:pP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What is the Relative location of Yosemite National Park?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Shopping Mall</a:t>
            </a:r>
          </a:p>
          <a:p>
            <a:pPr marL="0" indent="0">
              <a:buNone/>
            </a:pPr>
            <a:r>
              <a:rPr lang="en-US" sz="2000" dirty="0" smtClean="0"/>
              <a:t>	      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a.  What makes a good location makes a good shopping mall?(3)</a:t>
            </a:r>
          </a:p>
        </p:txBody>
      </p:sp>
      <p:pic>
        <p:nvPicPr>
          <p:cNvPr id="3074" name="Picture 2" descr="http://t2.gstatic.com/images?q=tbn:ANd9GcT96B058NMlntYGKqLMCZel50UWkXxmoqECZMAnzQfw8xgeVsJvIQ:www.fredonia.edu/gis/images/orig/parkpr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657600"/>
            <a:ext cx="4038600" cy="301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14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do Geographer’s look at the world?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211" y="1219200"/>
            <a:ext cx="8229600" cy="3124200"/>
          </a:xfrm>
        </p:spPr>
        <p:txBody>
          <a:bodyPr/>
          <a:lstStyle/>
          <a:p>
            <a:pPr marL="514350" indent="-514350">
              <a:buAutoNum type="alphaUcPeriod" startAt="2"/>
            </a:pPr>
            <a:r>
              <a:rPr lang="en-US" dirty="0" smtClean="0"/>
              <a:t>Place – every place is unique on earth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         </a:t>
            </a:r>
            <a:r>
              <a:rPr lang="en-US" sz="2000" dirty="0" smtClean="0"/>
              <a:t>1.  Special characteristics that makes a place unique.</a:t>
            </a:r>
          </a:p>
          <a:p>
            <a:pPr marL="0" indent="0">
              <a:buNone/>
            </a:pPr>
            <a:r>
              <a:rPr lang="en-US" sz="2000" dirty="0" smtClean="0"/>
              <a:t>        2.   </a:t>
            </a:r>
            <a:r>
              <a:rPr lang="en-US" sz="2000" dirty="0"/>
              <a:t>C</a:t>
            </a:r>
            <a:r>
              <a:rPr lang="en-US" sz="2000" dirty="0" smtClean="0"/>
              <a:t>limate, plants, animals, land, use, culture, physical</a:t>
            </a:r>
          </a:p>
          <a:p>
            <a:pPr marL="0" indent="0">
              <a:buNone/>
            </a:pPr>
            <a:r>
              <a:rPr lang="en-US" sz="2000" dirty="0" smtClean="0"/>
              <a:t>        3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   Describe the following places? Use 5 characteristics.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a.  Sahel –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	b.  Yosemite National Park  - </a:t>
            </a:r>
            <a:endParaRPr lang="en-US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098" name="Picture 2" descr="http://t0.gstatic.com/images?q=tbn:ANd9GcRBBA9ckLycrfGb2OBLFxPAaChgCoDzlyqdgSrcoU5JnZOyK6V9mw:oceanworld.tamu.edu/resources/environment-book/Images/sahel-l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436" y="3238500"/>
            <a:ext cx="441701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67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do Geographer’s look at the world?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3" y="990600"/>
            <a:ext cx="8229600" cy="3124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lphaUcPeriod" startAt="3"/>
            </a:pPr>
            <a:r>
              <a:rPr lang="en-US" sz="2800" dirty="0" smtClean="0"/>
              <a:t>Human-Environment Interaction – People are constantly interacting and changing their surroundings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1. People must adapt to the environment they live in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2.  Sahel –  How do people adapt to the heat?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3.  Yosemite National Park  -  How do people adapt to building and 		transportation in the park?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4.  How have you adapted to your environment? 3 examples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5.  What other negative impacts could H-E Interaction have.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1.  What are two reasons the Sahel shrinking?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2.  How are houses built in the Sahel?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3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 How does Yosemite combat pollution?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5122" name="Picture 2" descr="http://t3.gstatic.com/images?q=tbn:ANd9GcSLU9VgXzeN7z-08AxU92VnmH5e40mSC2GiYwsdlZqLjzNN5-EF:www.code3tactical.com/ProductImages/BlackHawk/30xxxxxx/330005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19561"/>
            <a:ext cx="2438400" cy="2406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3.gstatic.com/images?q=tbn:ANd9GcQwc87eH8GAAR1qYKSs_JI8Z_dhMHAJR27g0V9sWz5R_ctcI_7bS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03377"/>
            <a:ext cx="366426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9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do Geographer’s look at the world?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211" y="1219200"/>
            <a:ext cx="82296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D.  Movement – the movement of people, goods, ideas.  AKA spatial interaction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  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1.  How do people in the Sahel travel and shop?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2.  How do people in Yosemite travel from place to place?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3.  How do people in Salem travel and shop?   </a:t>
            </a:r>
            <a:endParaRPr lang="en-US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146" name="Picture 2" descr="http://t0.gstatic.com/images?q=tbn:ANd9GcSWdbSa8uaw7JL6qJ7UM9bt_qv4D6XVDnJyesPG2i0uo7Z75Znr9Q:upload.wikimedia.org/wikipedia/commons/thumb/7/72/Sahel_forest_near_Kayes_Mali.jpg/250px-Sahel_forest_near_Kayes_Ma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86200"/>
            <a:ext cx="3276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1.gstatic.com/images?q=tbn:ANd9GcRCOY9B5iKJcLlRZUIk9LS05_O7kM5vPUx0PfkK_T5yHUMQ8e3L:wallpapers-diq.com/wallpapers/63/Upper_Yosemite_Falls,_Yosemite_National_Park,_Californ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182" y="3905250"/>
            <a:ext cx="325538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56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do Geographer’s look at the world?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211" y="1219200"/>
            <a:ext cx="8229600" cy="3124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E.  </a:t>
            </a:r>
            <a:r>
              <a:rPr lang="en-US" sz="2800" dirty="0" smtClean="0"/>
              <a:t>Region – an area defined by </a:t>
            </a:r>
            <a:r>
              <a:rPr lang="en-US" sz="2800" b="1" u="sng" dirty="0" smtClean="0">
                <a:solidFill>
                  <a:schemeClr val="accent1"/>
                </a:solidFill>
              </a:rPr>
              <a:t>ONE </a:t>
            </a:r>
            <a:r>
              <a:rPr lang="en-US" sz="2800" dirty="0" smtClean="0"/>
              <a:t>characteristic</a:t>
            </a:r>
            <a:endParaRPr lang="en-US" sz="2800" b="1" u="sng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          </a:t>
            </a:r>
            <a:r>
              <a:rPr lang="en-US" sz="2000" dirty="0" smtClean="0"/>
              <a:t>1.  Special characteristics that makes a place unique.</a:t>
            </a:r>
          </a:p>
          <a:p>
            <a:pPr marL="0" indent="0">
              <a:buNone/>
            </a:pPr>
            <a:r>
              <a:rPr lang="en-US" sz="2000" dirty="0" smtClean="0"/>
              <a:t>        2.   </a:t>
            </a:r>
            <a:r>
              <a:rPr lang="en-US" sz="2000" dirty="0"/>
              <a:t>C</a:t>
            </a:r>
            <a:r>
              <a:rPr lang="en-US" sz="2000" dirty="0" smtClean="0"/>
              <a:t>limate, plants, animals, land, use, culture, physical</a:t>
            </a:r>
          </a:p>
          <a:p>
            <a:pPr marL="0" indent="0">
              <a:buNone/>
            </a:pPr>
            <a:r>
              <a:rPr lang="en-US" sz="2000" dirty="0" smtClean="0"/>
              <a:t>        3.    What is the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a.  Language region of the Sahel?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	b.  Religion region of the Sahel?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c.  Landform region of the Sahel?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c.  Name three regions in which you live?</a:t>
            </a:r>
            <a:endParaRPr lang="en-US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098" name="Picture 2" descr="http://t0.gstatic.com/images?q=tbn:ANd9GcRBBA9ckLycrfGb2OBLFxPAaChgCoDzlyqdgSrcoU5JnZOyK6V9mw:oceanworld.tamu.edu/resources/environment-book/Images/sahel-l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436" y="4114800"/>
            <a:ext cx="4156364" cy="258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02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Wild World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8229600" cy="3733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000" dirty="0" smtClean="0"/>
              <a:t>2 Branches of Geography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1.  Human Geography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a.  How people and their activities vary from place 			to place.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b.  Political, economic, cultural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c.  Cities, countries, farm or factory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d.  What are three jobs that human 					geographers work?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http://t2.gstatic.com/images?q=tbn:ANd9GcR7pgCFRjVLNv2VOVnH7uAFXbSc3LSvJaJVXWvCI6qNbEEoulLS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618" y="4267200"/>
            <a:ext cx="647986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7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Wild World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82296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2</a:t>
            </a:r>
            <a:r>
              <a:rPr lang="en-US" sz="2400" dirty="0" smtClean="0"/>
              <a:t>.  </a:t>
            </a:r>
            <a:r>
              <a:rPr lang="en-US" sz="2000" dirty="0" smtClean="0"/>
              <a:t>Physical Geography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a.  How earth’s natural features vary from place 			to place.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b.  Plains, mountains, water, plants, climates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c.  Study the interaction of people’s with water, 			soil, or minerals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d.  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What are three jobs that physical					geographers work?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 descr="http://t3.gstatic.com/images?q=tbn:ANd9GcQCbiQYa_juU7YZQMa70D6ZWNNhJagBXeCiQDXeS5Wd_hSVD6k5:www.nygeo.org/luciferf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1" y="2819400"/>
            <a:ext cx="2590800" cy="389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36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535</Words>
  <Application>Microsoft Office PowerPoint</Application>
  <PresentationFormat>On-screen Show (4:3)</PresentationFormat>
  <Paragraphs>154</Paragraphs>
  <Slides>20</Slides>
  <Notes>0</Notes>
  <HiddenSlides>0</HiddenSlides>
  <MMClips>38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Chapter 1 Geography</vt:lpstr>
      <vt:lpstr>How do Geographer’s look at the world?</vt:lpstr>
      <vt:lpstr>How do Geographer’s look at the world?</vt:lpstr>
      <vt:lpstr>How do Geographer’s look at the world?</vt:lpstr>
      <vt:lpstr>How do Geographer’s look at the world?</vt:lpstr>
      <vt:lpstr>How do Geographer’s look at the world?</vt:lpstr>
      <vt:lpstr>How do Geographer’s look at the world?</vt:lpstr>
      <vt:lpstr>The Wild World of Geography</vt:lpstr>
      <vt:lpstr>The Wild World of Geography</vt:lpstr>
      <vt:lpstr>Quiz About The Five Themes of Geography </vt:lpstr>
      <vt:lpstr>Question 1 Which of the following is NOT a geography theme?</vt:lpstr>
      <vt:lpstr>Question 2   Which of the following is an example of Human-Environmental Interaction?</vt:lpstr>
      <vt:lpstr>Question 3 Which of the following helped create the 5 Themes of Geography?</vt:lpstr>
      <vt:lpstr>Question 4  Which of the following is an example of PLACE?</vt:lpstr>
      <vt:lpstr>Question 5  Which of the following is NOT an example of Location?</vt:lpstr>
      <vt:lpstr>Question 6 Which of the following is an example of region?</vt:lpstr>
      <vt:lpstr>Question 7  What is the name of a person who studies the earth and everything on it? </vt:lpstr>
      <vt:lpstr>Question 8 T or F.  The Sahel has recently gone to electric vehicles to reduce pollution.</vt:lpstr>
      <vt:lpstr>Question 9 Which of the following occupations is an example of Human Geography? </vt:lpstr>
      <vt:lpstr>Question 10 Which of the following is a positive contribution in the interaction between people and their environment? </vt:lpstr>
    </vt:vector>
  </TitlesOfParts>
  <Company>EMINTS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Geography</dc:title>
  <dc:creator>EMINTS</dc:creator>
  <cp:lastModifiedBy>EMINTS</cp:lastModifiedBy>
  <cp:revision>21</cp:revision>
  <dcterms:created xsi:type="dcterms:W3CDTF">2011-12-27T19:33:02Z</dcterms:created>
  <dcterms:modified xsi:type="dcterms:W3CDTF">2012-01-01T17:56:59Z</dcterms:modified>
</cp:coreProperties>
</file>